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2" r:id="rId4"/>
    <p:sldId id="279" r:id="rId5"/>
    <p:sldId id="281" r:id="rId6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4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2C1C2-B5BA-4A5F-954C-0D68001931EA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450CF-82B2-4762-BAD6-F31441B0A5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078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450CF-82B2-4762-BAD6-F31441B0A59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21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4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52324" y="188800"/>
            <a:ext cx="1156574" cy="664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4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52324" y="188800"/>
            <a:ext cx="1156574" cy="6645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55370" y="3294351"/>
            <a:ext cx="1590400" cy="15904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12520" y="3332451"/>
            <a:ext cx="1476099" cy="14760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70394"/>
            <a:ext cx="9144000" cy="4273550"/>
          </a:xfrm>
          <a:custGeom>
            <a:avLst/>
            <a:gdLst/>
            <a:ahLst/>
            <a:cxnLst/>
            <a:rect l="l" t="t" r="r" b="b"/>
            <a:pathLst>
              <a:path w="9144000" h="4273550">
                <a:moveTo>
                  <a:pt x="0" y="0"/>
                </a:moveTo>
                <a:lnTo>
                  <a:pt x="9143999" y="0"/>
                </a:lnTo>
                <a:lnTo>
                  <a:pt x="9143999" y="4273105"/>
                </a:lnTo>
                <a:lnTo>
                  <a:pt x="0" y="42731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52324" y="188800"/>
            <a:ext cx="1146649" cy="664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8875" y="1283179"/>
            <a:ext cx="8106249" cy="2409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7806" y="1013698"/>
            <a:ext cx="8288387" cy="2653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70585"/>
          </a:xfrm>
          <a:custGeom>
            <a:avLst/>
            <a:gdLst/>
            <a:ahLst/>
            <a:cxnLst/>
            <a:rect l="l" t="t" r="r" b="b"/>
            <a:pathLst>
              <a:path w="9144000" h="870585">
                <a:moveTo>
                  <a:pt x="0" y="870393"/>
                </a:moveTo>
                <a:lnTo>
                  <a:pt x="9143999" y="870393"/>
                </a:lnTo>
                <a:lnTo>
                  <a:pt x="9143999" y="0"/>
                </a:lnTo>
                <a:lnTo>
                  <a:pt x="0" y="0"/>
                </a:lnTo>
                <a:lnTo>
                  <a:pt x="0" y="870393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 Yorkshire and Humber Strategic Information Governance Network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053" y="871588"/>
            <a:ext cx="9144000" cy="4273550"/>
          </a:xfrm>
          <a:custGeom>
            <a:avLst/>
            <a:gdLst/>
            <a:ahLst/>
            <a:cxnLst/>
            <a:rect l="l" t="t" r="r" b="b"/>
            <a:pathLst>
              <a:path w="9144000" h="4273550">
                <a:moveTo>
                  <a:pt x="0" y="0"/>
                </a:moveTo>
                <a:lnTo>
                  <a:pt x="9143999" y="0"/>
                </a:lnTo>
                <a:lnTo>
                  <a:pt x="9143999" y="4273105"/>
                </a:lnTo>
                <a:lnTo>
                  <a:pt x="0" y="42731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00200" y="1740979"/>
            <a:ext cx="5542915" cy="17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3800" dirty="0">
                <a:solidFill>
                  <a:srgbClr val="003087"/>
                </a:solidFill>
              </a:rPr>
              <a:t>NYHDIF update</a:t>
            </a:r>
            <a:br>
              <a:rPr lang="en-GB" sz="3800" dirty="0">
                <a:solidFill>
                  <a:srgbClr val="003087"/>
                </a:solidFill>
              </a:rPr>
            </a:br>
            <a:r>
              <a:rPr lang="en-GB" sz="3800" dirty="0">
                <a:solidFill>
                  <a:srgbClr val="003087"/>
                </a:solidFill>
              </a:rPr>
              <a:t>May 2022</a:t>
            </a:r>
            <a:br>
              <a:rPr lang="en-GB" sz="3800" dirty="0">
                <a:solidFill>
                  <a:srgbClr val="003087"/>
                </a:solidFill>
              </a:rPr>
            </a:br>
            <a:endParaRPr sz="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A1D9CF-B6B0-487A-99DA-7CE61AC93D46}"/>
              </a:ext>
            </a:extLst>
          </p:cNvPr>
          <p:cNvSpPr txBox="1"/>
          <p:nvPr/>
        </p:nvSpPr>
        <p:spPr>
          <a:xfrm>
            <a:off x="762000" y="386715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Sue Meakin</a:t>
            </a:r>
          </a:p>
          <a:p>
            <a:pPr algn="r"/>
            <a:r>
              <a:rPr lang="en-GB" dirty="0"/>
              <a:t>SIGN Chair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70585"/>
          </a:xfrm>
          <a:custGeom>
            <a:avLst/>
            <a:gdLst/>
            <a:ahLst/>
            <a:cxnLst/>
            <a:rect l="l" t="t" r="r" b="b"/>
            <a:pathLst>
              <a:path w="9144000" h="870585">
                <a:moveTo>
                  <a:pt x="0" y="870393"/>
                </a:moveTo>
                <a:lnTo>
                  <a:pt x="9143999" y="870393"/>
                </a:lnTo>
                <a:lnTo>
                  <a:pt x="9143999" y="0"/>
                </a:lnTo>
                <a:lnTo>
                  <a:pt x="0" y="0"/>
                </a:lnTo>
                <a:lnTo>
                  <a:pt x="0" y="870393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 Yorkshire and Humber Strategic Information Governance Network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0999" y="971550"/>
            <a:ext cx="8305801" cy="4173588"/>
          </a:xfrm>
          <a:custGeom>
            <a:avLst/>
            <a:gdLst/>
            <a:ahLst/>
            <a:cxnLst/>
            <a:rect l="l" t="t" r="r" b="b"/>
            <a:pathLst>
              <a:path w="9144000" h="4273550">
                <a:moveTo>
                  <a:pt x="0" y="0"/>
                </a:moveTo>
                <a:lnTo>
                  <a:pt x="9143999" y="0"/>
                </a:lnTo>
                <a:lnTo>
                  <a:pt x="9143999" y="4273105"/>
                </a:lnTo>
                <a:lnTo>
                  <a:pt x="0" y="42731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lvl="1"/>
            <a:r>
              <a:rPr lang="en-GB" dirty="0"/>
              <a:t>Key areas of topic/discussion at the SIGN Group</a:t>
            </a:r>
          </a:p>
          <a:p>
            <a:pPr lvl="1"/>
            <a:endParaRPr lang="en-GB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Data Security Protection Toolkit</a:t>
            </a:r>
          </a:p>
          <a:p>
            <a:pPr marL="469900" indent="-31369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en-GB" sz="1600" dirty="0"/>
              <a:t>Final Submission 30</a:t>
            </a:r>
            <a:r>
              <a:rPr lang="en-GB" sz="1600" baseline="30000" dirty="0"/>
              <a:t>th</a:t>
            </a:r>
            <a:r>
              <a:rPr lang="en-GB" sz="1600" dirty="0"/>
              <a:t> June 2022</a:t>
            </a:r>
          </a:p>
          <a:p>
            <a:pPr marL="469900" indent="-31369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en-GB" sz="1600" dirty="0"/>
              <a:t>Improvement Plans</a:t>
            </a:r>
            <a:endParaRPr lang="en-GB" sz="1600" dirty="0">
              <a:latin typeface="Arial"/>
              <a:cs typeface="Arial"/>
            </a:endParaRPr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Functionality will be built into the toolkit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Less focus on dates, more emphasis on robustness of plans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Regional Cyber Leads will be involved in agreeing and supporting improvement plans covering cyber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endParaRPr lang="en-GB" sz="16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Use of DTAC</a:t>
            </a:r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How the DTAC is built in to process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Ensuring key stakeholders are engaged in the consultation and decision process and ensuring the robustness of all assurance documentation (DPIA &amp; Clinical Safety)</a:t>
            </a:r>
          </a:p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96200" y="1047750"/>
            <a:ext cx="1295400" cy="1182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" marR="5080" algn="ctr">
              <a:lnSpc>
                <a:spcPct val="100000"/>
              </a:lnSpc>
              <a:spcBef>
                <a:spcPts val="100"/>
              </a:spcBef>
            </a:pPr>
            <a:br>
              <a:rPr lang="en-GB" sz="3800" dirty="0">
                <a:solidFill>
                  <a:srgbClr val="003087"/>
                </a:solidFill>
              </a:rPr>
            </a:br>
            <a:endParaRPr sz="3800" dirty="0"/>
          </a:p>
        </p:txBody>
      </p:sp>
    </p:spTree>
    <p:extLst>
      <p:ext uri="{BB962C8B-B14F-4D97-AF65-F5344CB8AC3E}">
        <p14:creationId xmlns:p14="http://schemas.microsoft.com/office/powerpoint/2010/main" val="249357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70585"/>
          </a:xfrm>
          <a:custGeom>
            <a:avLst/>
            <a:gdLst/>
            <a:ahLst/>
            <a:cxnLst/>
            <a:rect l="l" t="t" r="r" b="b"/>
            <a:pathLst>
              <a:path w="9144000" h="870585">
                <a:moveTo>
                  <a:pt x="0" y="870393"/>
                </a:moveTo>
                <a:lnTo>
                  <a:pt x="9143999" y="870393"/>
                </a:lnTo>
                <a:lnTo>
                  <a:pt x="9143999" y="0"/>
                </a:lnTo>
                <a:lnTo>
                  <a:pt x="0" y="0"/>
                </a:lnTo>
                <a:lnTo>
                  <a:pt x="0" y="870393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 Yorkshire and Humber Strategic Information Governance Network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0999" y="971550"/>
            <a:ext cx="8305801" cy="4173588"/>
          </a:xfrm>
          <a:custGeom>
            <a:avLst/>
            <a:gdLst/>
            <a:ahLst/>
            <a:cxnLst/>
            <a:rect l="l" t="t" r="r" b="b"/>
            <a:pathLst>
              <a:path w="9144000" h="4273550">
                <a:moveTo>
                  <a:pt x="0" y="0"/>
                </a:moveTo>
                <a:lnTo>
                  <a:pt x="9143999" y="0"/>
                </a:lnTo>
                <a:lnTo>
                  <a:pt x="9143999" y="4273105"/>
                </a:lnTo>
                <a:lnTo>
                  <a:pt x="0" y="42731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lvl="1"/>
            <a:r>
              <a:rPr lang="en-GB" dirty="0"/>
              <a:t>Key areas of topic/discussion at the SIGN Group</a:t>
            </a:r>
          </a:p>
          <a:p>
            <a:pPr lvl="1"/>
            <a:endParaRPr lang="en-GB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Records Management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Creation to destruction of Personnel Records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Agreed to arrange a dedicated meeting to share knowledge and good practice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endParaRPr lang="en-GB" sz="1100" i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Applying and appropriate use of consent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Moving away from consent as a basis to share and move to relying on legal basis (e.g. direct care)</a:t>
            </a:r>
          </a:p>
          <a:p>
            <a:pPr marL="56388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926465" algn="l"/>
                <a:tab pos="927100" algn="l"/>
              </a:tabLst>
              <a:defRPr/>
            </a:pPr>
            <a:endParaRPr lang="en-GB" sz="11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Access to Health Records Act (AHRA) </a:t>
            </a:r>
            <a:r>
              <a:rPr lang="en-GB" sz="1600" dirty="0"/>
              <a:t>- including communication of the change to 2022/23 GP contract, as GPs are legal holders of patient records under AHRA 1990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National Group to be formed to review expectations on GP’s</a:t>
            </a:r>
          </a:p>
          <a:p>
            <a:endParaRPr lang="en-GB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International Data Transfer Agreements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Existing standard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contractual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clauses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can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spc="-25" dirty="0">
                <a:latin typeface="Arial"/>
                <a:cs typeface="Arial"/>
              </a:rPr>
              <a:t>be </a:t>
            </a:r>
            <a:r>
              <a:rPr lang="en-GB" sz="1400" i="1" dirty="0">
                <a:latin typeface="Arial"/>
                <a:cs typeface="Arial"/>
              </a:rPr>
              <a:t>used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in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new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contracts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until </a:t>
            </a:r>
            <a:r>
              <a:rPr lang="en-GB" sz="1400" b="1" i="1" dirty="0">
                <a:latin typeface="Arial"/>
                <a:cs typeface="Arial"/>
              </a:rPr>
              <a:t>21</a:t>
            </a:r>
            <a:r>
              <a:rPr lang="en-GB" sz="1400" b="1" i="1" spc="-10" dirty="0">
                <a:latin typeface="Arial"/>
                <a:cs typeface="Arial"/>
              </a:rPr>
              <a:t> September </a:t>
            </a:r>
            <a:r>
              <a:rPr lang="en-GB" sz="1400" b="1" i="1" dirty="0">
                <a:latin typeface="Arial"/>
                <a:cs typeface="Arial"/>
              </a:rPr>
              <a:t>2022</a:t>
            </a:r>
            <a:r>
              <a:rPr lang="en-GB" sz="1400" b="1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-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then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you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MUST</a:t>
            </a:r>
            <a:r>
              <a:rPr lang="en-GB" sz="1400" i="1" spc="-4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use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spc="-25" dirty="0">
                <a:latin typeface="Arial"/>
                <a:cs typeface="Arial"/>
              </a:rPr>
              <a:t>the </a:t>
            </a:r>
            <a:r>
              <a:rPr lang="en-GB" sz="1400" i="1" spc="-10" dirty="0">
                <a:latin typeface="Arial"/>
                <a:cs typeface="Arial"/>
              </a:rPr>
              <a:t>IDTA/Addendum</a:t>
            </a:r>
          </a:p>
          <a:p>
            <a:pPr marL="927100" lvl="1" indent="-363220"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Existing contracts</a:t>
            </a:r>
            <a:r>
              <a:rPr lang="en-GB" sz="1400" i="1" spc="-2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using</a:t>
            </a:r>
            <a:r>
              <a:rPr lang="en-GB" sz="1400" i="1" spc="-2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standard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contractual </a:t>
            </a:r>
            <a:r>
              <a:rPr lang="en-GB" sz="1400" i="1" dirty="0">
                <a:latin typeface="Arial"/>
                <a:cs typeface="Arial"/>
              </a:rPr>
              <a:t>clauses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must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be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replaced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by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ones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using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spc="-25" dirty="0">
                <a:latin typeface="Arial"/>
                <a:cs typeface="Arial"/>
              </a:rPr>
              <a:t>the </a:t>
            </a:r>
            <a:r>
              <a:rPr lang="en-GB" sz="1400" i="1" spc="-10" dirty="0">
                <a:latin typeface="Arial"/>
                <a:cs typeface="Arial"/>
              </a:rPr>
              <a:t>IDTA/Addendum</a:t>
            </a:r>
            <a:r>
              <a:rPr lang="en-GB" sz="1400" i="1" spc="-4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by</a:t>
            </a:r>
            <a:r>
              <a:rPr lang="en-GB" sz="1400" i="1" spc="20" dirty="0">
                <a:latin typeface="Arial"/>
                <a:cs typeface="Arial"/>
              </a:rPr>
              <a:t> </a:t>
            </a:r>
            <a:r>
              <a:rPr lang="en-GB" sz="1400" b="1" i="1" dirty="0">
                <a:latin typeface="Arial"/>
                <a:cs typeface="Arial"/>
              </a:rPr>
              <a:t>21</a:t>
            </a:r>
            <a:r>
              <a:rPr lang="en-GB" sz="1400" b="1" i="1" spc="-20" dirty="0">
                <a:latin typeface="Arial"/>
                <a:cs typeface="Arial"/>
              </a:rPr>
              <a:t> </a:t>
            </a:r>
            <a:r>
              <a:rPr lang="en-GB" sz="1400" b="1" i="1" dirty="0">
                <a:latin typeface="Arial"/>
                <a:cs typeface="Arial"/>
              </a:rPr>
              <a:t>March</a:t>
            </a:r>
            <a:r>
              <a:rPr lang="en-GB" sz="1400" b="1" i="1" spc="-20" dirty="0">
                <a:latin typeface="Arial"/>
                <a:cs typeface="Arial"/>
              </a:rPr>
              <a:t> 2024</a:t>
            </a:r>
            <a:endParaRPr lang="en-GB" sz="1400" i="1" dirty="0">
              <a:latin typeface="Arial"/>
              <a:cs typeface="Arial"/>
            </a:endParaRP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endParaRPr lang="en-GB" sz="1400" i="1" dirty="0">
              <a:latin typeface="Arial"/>
              <a:cs typeface="Arial"/>
            </a:endParaRPr>
          </a:p>
          <a:p>
            <a:endParaRPr lang="en-GB" sz="1600" b="1" dirty="0"/>
          </a:p>
          <a:p>
            <a:pPr marL="12065" marR="17145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379095" algn="l"/>
                <a:tab pos="379730" algn="l"/>
              </a:tabLst>
              <a:defRPr/>
            </a:pPr>
            <a:endParaRPr lang="en-GB" sz="1400" i="1" dirty="0"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Tx/>
              <a:buSzTx/>
              <a:buFont typeface="Arial"/>
              <a:buChar char="●"/>
              <a:tabLst/>
              <a:defRPr/>
            </a:pPr>
            <a:endParaRPr lang="en-GB" sz="1400" i="1" dirty="0">
              <a:latin typeface="Arial"/>
              <a:cs typeface="Arial"/>
            </a:endParaRPr>
          </a:p>
          <a:p>
            <a:pPr marL="379095" marR="5080" lvl="0" indent="-36703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●"/>
              <a:tabLst>
                <a:tab pos="379095" algn="l"/>
                <a:tab pos="379730" algn="l"/>
              </a:tabLst>
              <a:defRPr/>
            </a:pPr>
            <a:endParaRPr lang="en-GB" sz="1400" i="1" dirty="0">
              <a:latin typeface="Arial"/>
              <a:cs typeface="Arial"/>
            </a:endParaRPr>
          </a:p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96200" y="1047750"/>
            <a:ext cx="1295400" cy="1182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" marR="5080" algn="ctr">
              <a:lnSpc>
                <a:spcPct val="100000"/>
              </a:lnSpc>
              <a:spcBef>
                <a:spcPts val="100"/>
              </a:spcBef>
            </a:pPr>
            <a:br>
              <a:rPr lang="en-GB" sz="3800" dirty="0">
                <a:solidFill>
                  <a:srgbClr val="003087"/>
                </a:solidFill>
              </a:rPr>
            </a:br>
            <a:endParaRPr sz="3800" dirty="0"/>
          </a:p>
        </p:txBody>
      </p:sp>
    </p:spTree>
    <p:extLst>
      <p:ext uri="{BB962C8B-B14F-4D97-AF65-F5344CB8AC3E}">
        <p14:creationId xmlns:p14="http://schemas.microsoft.com/office/powerpoint/2010/main" val="396485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70585"/>
          </a:xfrm>
          <a:custGeom>
            <a:avLst/>
            <a:gdLst/>
            <a:ahLst/>
            <a:cxnLst/>
            <a:rect l="l" t="t" r="r" b="b"/>
            <a:pathLst>
              <a:path w="9144000" h="870585">
                <a:moveTo>
                  <a:pt x="0" y="870393"/>
                </a:moveTo>
                <a:lnTo>
                  <a:pt x="9143999" y="870393"/>
                </a:lnTo>
                <a:lnTo>
                  <a:pt x="9143999" y="0"/>
                </a:lnTo>
                <a:lnTo>
                  <a:pt x="0" y="0"/>
                </a:lnTo>
                <a:lnTo>
                  <a:pt x="0" y="870393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 Yorkshire and Humber Strategic Information Governance Network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870394"/>
            <a:ext cx="9144000" cy="4273550"/>
          </a:xfrm>
          <a:custGeom>
            <a:avLst/>
            <a:gdLst/>
            <a:ahLst/>
            <a:cxnLst/>
            <a:rect l="l" t="t" r="r" b="b"/>
            <a:pathLst>
              <a:path w="9144000" h="4273550">
                <a:moveTo>
                  <a:pt x="0" y="0"/>
                </a:moveTo>
                <a:lnTo>
                  <a:pt x="9143999" y="0"/>
                </a:lnTo>
                <a:lnTo>
                  <a:pt x="9143999" y="4273105"/>
                </a:lnTo>
                <a:lnTo>
                  <a:pt x="0" y="42731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0909A6-F0C2-4466-BA3F-9E1B1EA923A1}"/>
              </a:ext>
            </a:extLst>
          </p:cNvPr>
          <p:cNvSpPr txBox="1"/>
          <p:nvPr/>
        </p:nvSpPr>
        <p:spPr>
          <a:xfrm>
            <a:off x="609600" y="923265"/>
            <a:ext cx="8153400" cy="3983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b="1" dirty="0"/>
              <a:t>Development of Central Guidance </a:t>
            </a:r>
          </a:p>
          <a:p>
            <a:endParaRPr lang="en-GB" sz="1600" dirty="0"/>
          </a:p>
          <a:p>
            <a:pPr marL="469900" indent="-31369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en-GB" sz="1600" dirty="0">
                <a:latin typeface="Arial"/>
                <a:cs typeface="Arial"/>
              </a:rPr>
              <a:t>Guidance</a:t>
            </a:r>
            <a:r>
              <a:rPr lang="en-GB" sz="1600" spc="-40" dirty="0">
                <a:latin typeface="Arial"/>
                <a:cs typeface="Arial"/>
              </a:rPr>
              <a:t> </a:t>
            </a:r>
            <a:r>
              <a:rPr lang="en-GB" sz="1600" dirty="0">
                <a:latin typeface="Arial"/>
                <a:cs typeface="Arial"/>
              </a:rPr>
              <a:t>currently</a:t>
            </a:r>
            <a:r>
              <a:rPr lang="en-GB" sz="1600" spc="-25" dirty="0">
                <a:latin typeface="Arial"/>
                <a:cs typeface="Arial"/>
              </a:rPr>
              <a:t> </a:t>
            </a:r>
            <a:r>
              <a:rPr lang="en-GB" sz="1600" dirty="0">
                <a:latin typeface="Arial"/>
                <a:cs typeface="Arial"/>
              </a:rPr>
              <a:t>going</a:t>
            </a:r>
            <a:r>
              <a:rPr lang="en-GB" sz="1600" spc="-25" dirty="0">
                <a:latin typeface="Arial"/>
                <a:cs typeface="Arial"/>
              </a:rPr>
              <a:t> </a:t>
            </a:r>
            <a:r>
              <a:rPr lang="en-GB" sz="1600" dirty="0">
                <a:latin typeface="Arial"/>
                <a:cs typeface="Arial"/>
              </a:rPr>
              <a:t>through</a:t>
            </a:r>
            <a:r>
              <a:rPr lang="en-GB" sz="1600" spc="-25" dirty="0">
                <a:latin typeface="Arial"/>
                <a:cs typeface="Arial"/>
              </a:rPr>
              <a:t> </a:t>
            </a:r>
            <a:r>
              <a:rPr lang="en-GB" sz="1600" dirty="0">
                <a:latin typeface="Arial"/>
                <a:cs typeface="Arial"/>
              </a:rPr>
              <a:t>sign</a:t>
            </a:r>
            <a:r>
              <a:rPr lang="en-GB" sz="1600" spc="-25" dirty="0">
                <a:latin typeface="Arial"/>
                <a:cs typeface="Arial"/>
              </a:rPr>
              <a:t> </a:t>
            </a:r>
            <a:r>
              <a:rPr lang="en-GB" sz="1600" dirty="0">
                <a:latin typeface="Arial"/>
                <a:cs typeface="Arial"/>
              </a:rPr>
              <a:t>off</a:t>
            </a:r>
            <a:r>
              <a:rPr lang="en-GB" sz="1600" spc="-25" dirty="0">
                <a:latin typeface="Arial"/>
                <a:cs typeface="Arial"/>
              </a:rPr>
              <a:t> </a:t>
            </a:r>
            <a:r>
              <a:rPr lang="en-GB" sz="1600" spc="-10" dirty="0">
                <a:latin typeface="Arial"/>
                <a:cs typeface="Arial"/>
              </a:rPr>
              <a:t>stages:</a:t>
            </a:r>
            <a:endParaRPr lang="en-GB" sz="1600" dirty="0">
              <a:latin typeface="Arial"/>
              <a:cs typeface="Arial"/>
            </a:endParaRPr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Artificial</a:t>
            </a:r>
            <a:r>
              <a:rPr lang="en-GB" sz="1400" i="1" spc="-5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Intelligence</a:t>
            </a:r>
            <a:endParaRPr lang="en-GB" sz="1400" i="1" dirty="0">
              <a:latin typeface="Arial"/>
              <a:cs typeface="Arial"/>
            </a:endParaRPr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Sharing</a:t>
            </a:r>
            <a:r>
              <a:rPr lang="en-GB" sz="1400" i="1" spc="-4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information</a:t>
            </a:r>
            <a:r>
              <a:rPr lang="en-GB" sz="1400" i="1" spc="-3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with</a:t>
            </a:r>
            <a:r>
              <a:rPr lang="en-GB" sz="1400" i="1" spc="-3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unpaid</a:t>
            </a:r>
            <a:r>
              <a:rPr lang="en-GB" sz="1400" i="1" spc="-3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carers</a:t>
            </a:r>
            <a:endParaRPr lang="en-GB" sz="1400" i="1" dirty="0">
              <a:latin typeface="Arial"/>
              <a:cs typeface="Arial"/>
            </a:endParaRPr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How</a:t>
            </a:r>
            <a:r>
              <a:rPr lang="en-GB" sz="1400" i="1" spc="-2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we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de-</a:t>
            </a:r>
            <a:r>
              <a:rPr lang="en-GB" sz="1400" i="1" dirty="0">
                <a:latin typeface="Arial"/>
                <a:cs typeface="Arial"/>
              </a:rPr>
              <a:t>identify</a:t>
            </a:r>
            <a:r>
              <a:rPr lang="en-GB" sz="1400" i="1" spc="-1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information</a:t>
            </a:r>
            <a:endParaRPr lang="en-GB" sz="1400" i="1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Arial"/>
              <a:buChar char="–"/>
            </a:pPr>
            <a:endParaRPr lang="en-GB"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b="1" dirty="0">
                <a:latin typeface="Arial"/>
                <a:cs typeface="Arial"/>
              </a:rPr>
              <a:t>Currently</a:t>
            </a:r>
            <a:r>
              <a:rPr lang="en-GB" sz="1600" b="1" spc="-40" dirty="0">
                <a:latin typeface="Arial"/>
                <a:cs typeface="Arial"/>
              </a:rPr>
              <a:t> </a:t>
            </a:r>
            <a:r>
              <a:rPr lang="en-GB" sz="1600" b="1" dirty="0">
                <a:latin typeface="Arial"/>
                <a:cs typeface="Arial"/>
              </a:rPr>
              <a:t>working</a:t>
            </a:r>
            <a:r>
              <a:rPr lang="en-GB" sz="1600" b="1" spc="-40" dirty="0">
                <a:latin typeface="Arial"/>
                <a:cs typeface="Arial"/>
              </a:rPr>
              <a:t> </a:t>
            </a:r>
            <a:r>
              <a:rPr lang="en-GB" sz="1600" b="1" spc="-25" dirty="0">
                <a:latin typeface="Arial"/>
                <a:cs typeface="Arial"/>
              </a:rPr>
              <a:t>on:</a:t>
            </a:r>
            <a:endParaRPr lang="en-GB"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GB" sz="1600" dirty="0">
              <a:latin typeface="Arial"/>
              <a:cs typeface="Arial"/>
            </a:endParaRPr>
          </a:p>
          <a:p>
            <a:pPr marL="469900" indent="-31369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lang="en-GB" sz="1400" i="1" spc="-10" dirty="0">
                <a:latin typeface="Arial"/>
                <a:cs typeface="Arial"/>
              </a:rPr>
              <a:t>COVID-</a:t>
            </a:r>
            <a:r>
              <a:rPr lang="en-GB" sz="1400" i="1" dirty="0">
                <a:latin typeface="Arial"/>
                <a:cs typeface="Arial"/>
              </a:rPr>
              <a:t>19</a:t>
            </a:r>
            <a:r>
              <a:rPr lang="en-GB" sz="1400" i="1" spc="-10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Inquiry</a:t>
            </a:r>
            <a:r>
              <a:rPr lang="en-GB" sz="1400" i="1" spc="-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guidance/FAQs</a:t>
            </a:r>
            <a:endParaRPr lang="en-GB" sz="1400" i="1" dirty="0">
              <a:latin typeface="Arial"/>
              <a:cs typeface="Arial"/>
            </a:endParaRPr>
          </a:p>
          <a:p>
            <a:pPr marL="469900" indent="-31369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lang="en-GB" sz="1400" i="1" dirty="0">
                <a:latin typeface="Arial"/>
                <a:cs typeface="Arial"/>
              </a:rPr>
              <a:t>Access</a:t>
            </a:r>
            <a:r>
              <a:rPr lang="en-GB" sz="1400" i="1" spc="-3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to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deceased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records</a:t>
            </a:r>
            <a:endParaRPr lang="en-GB" sz="1400" i="1" dirty="0">
              <a:latin typeface="Arial"/>
              <a:cs typeface="Arial"/>
            </a:endParaRPr>
          </a:p>
          <a:p>
            <a:pPr marL="469900" indent="-31369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lang="en-GB" sz="1400" i="1" dirty="0">
                <a:latin typeface="Arial"/>
                <a:cs typeface="Arial"/>
              </a:rPr>
              <a:t>IG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guidance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to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support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accelerating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patient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access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to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dirty="0">
                <a:latin typeface="Arial"/>
                <a:cs typeface="Arial"/>
              </a:rPr>
              <a:t>their</a:t>
            </a:r>
            <a:r>
              <a:rPr lang="en-GB" sz="1400" i="1" spc="-25" dirty="0">
                <a:latin typeface="Arial"/>
                <a:cs typeface="Arial"/>
              </a:rPr>
              <a:t> </a:t>
            </a:r>
            <a:r>
              <a:rPr lang="en-GB" sz="1400" i="1" spc="-10" dirty="0">
                <a:latin typeface="Arial"/>
                <a:cs typeface="Arial"/>
              </a:rPr>
              <a:t>record</a:t>
            </a:r>
            <a:endParaRPr lang="en-GB" sz="1400" i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58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70585"/>
          </a:xfrm>
          <a:custGeom>
            <a:avLst/>
            <a:gdLst/>
            <a:ahLst/>
            <a:cxnLst/>
            <a:rect l="l" t="t" r="r" b="b"/>
            <a:pathLst>
              <a:path w="9144000" h="870585">
                <a:moveTo>
                  <a:pt x="0" y="870393"/>
                </a:moveTo>
                <a:lnTo>
                  <a:pt x="9143999" y="870393"/>
                </a:lnTo>
                <a:lnTo>
                  <a:pt x="9143999" y="0"/>
                </a:lnTo>
                <a:lnTo>
                  <a:pt x="0" y="0"/>
                </a:lnTo>
                <a:lnTo>
                  <a:pt x="0" y="870393"/>
                </a:lnTo>
                <a:close/>
              </a:path>
            </a:pathLst>
          </a:custGeom>
          <a:solidFill>
            <a:srgbClr val="003087"/>
          </a:solidFill>
        </p:spPr>
        <p:txBody>
          <a:bodyPr wrap="square" lIns="0" tIns="0" rIns="0" bIns="0" rtlCol="0"/>
          <a:lstStyle/>
          <a:p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 Yorkshire and Humber Strategic Information Governance Network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8A65BBC-1158-4ABD-9584-49B1770FC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52550"/>
            <a:ext cx="8106249" cy="2123658"/>
          </a:xfrm>
        </p:spPr>
        <p:txBody>
          <a:bodyPr/>
          <a:lstStyle/>
          <a:p>
            <a:br>
              <a:rPr lang="en-GB" sz="1800" b="0" dirty="0">
                <a:solidFill>
                  <a:schemeClr val="tx1"/>
                </a:solidFill>
              </a:rPr>
            </a:br>
            <a:br>
              <a:rPr lang="en-GB" sz="1800" b="0" dirty="0">
                <a:solidFill>
                  <a:schemeClr val="tx1"/>
                </a:solidFill>
              </a:rPr>
            </a:br>
            <a:br>
              <a:rPr lang="en-GB" sz="1800" b="0" dirty="0">
                <a:solidFill>
                  <a:schemeClr val="tx1"/>
                </a:solidFill>
              </a:rPr>
            </a:br>
            <a:br>
              <a:rPr lang="en-GB" sz="2800" b="0" dirty="0">
                <a:solidFill>
                  <a:schemeClr val="tx1"/>
                </a:solidFill>
              </a:rPr>
            </a:br>
            <a:br>
              <a:rPr lang="en-GB" sz="2800" b="0" dirty="0">
                <a:solidFill>
                  <a:schemeClr val="tx1"/>
                </a:solidFill>
              </a:rPr>
            </a:br>
            <a:endParaRPr lang="en-GB" sz="2800" b="0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EB543-BBBB-4D7C-8374-C979FEAC45DC}"/>
              </a:ext>
            </a:extLst>
          </p:cNvPr>
          <p:cNvSpPr txBox="1"/>
          <p:nvPr/>
        </p:nvSpPr>
        <p:spPr>
          <a:xfrm>
            <a:off x="750693" y="1276350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Regional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North East and Yorkshire </a:t>
            </a:r>
            <a:r>
              <a:rPr lang="en-GB" sz="1600" b="1" dirty="0" err="1"/>
              <a:t>EeRS</a:t>
            </a:r>
            <a:r>
              <a:rPr lang="en-GB" sz="1600" b="1" dirty="0"/>
              <a:t> (Electronic Eyecare Referral System)</a:t>
            </a:r>
          </a:p>
          <a:p>
            <a:endParaRPr lang="en-GB" dirty="0"/>
          </a:p>
          <a:p>
            <a:pPr marL="927100" lvl="1" indent="-363220">
              <a:lnSpc>
                <a:spcPct val="100000"/>
              </a:lnSpc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Working with NHS England to develop central template IG documentation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DPIA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Data Sharing Agreement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Data Processing Agreement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Privacy Notice</a:t>
            </a:r>
          </a:p>
          <a:p>
            <a:pPr marL="927100" lvl="7" indent="-363220">
              <a:buChar char="–"/>
              <a:tabLst>
                <a:tab pos="926465" algn="l"/>
                <a:tab pos="927100" algn="l"/>
              </a:tabLst>
            </a:pPr>
            <a:r>
              <a:rPr lang="en-GB" sz="1400" i="1" dirty="0">
                <a:latin typeface="Arial"/>
                <a:cs typeface="Arial"/>
              </a:rPr>
              <a:t>Regional IG group to be convened to review and agree documentation</a:t>
            </a:r>
          </a:p>
          <a:p>
            <a:pPr marL="563880" lvl="7">
              <a:tabLst>
                <a:tab pos="926465" algn="l"/>
                <a:tab pos="927100" algn="l"/>
              </a:tabLst>
            </a:pPr>
            <a:endParaRPr lang="en-GB" sz="1400" i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CPIP - </a:t>
            </a:r>
            <a:r>
              <a:rPr lang="en-GB" b="1" dirty="0"/>
              <a:t>Cerebral Palsy Integrated Pathway (CPIP) </a:t>
            </a:r>
            <a:r>
              <a:rPr lang="en-GB" sz="1200" b="1" dirty="0"/>
              <a:t>(university of Dundee)</a:t>
            </a:r>
          </a:p>
          <a:p>
            <a:pPr marL="927100" marR="0" lvl="1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Working with Sheffield Children's Hospital to agree regional IG documentation  </a:t>
            </a:r>
          </a:p>
          <a:p>
            <a:pPr marL="927100" marR="0" lvl="7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Liaising with Northern Region to ensure consistent approach</a:t>
            </a:r>
          </a:p>
          <a:p>
            <a:pPr marL="927100" marR="0" lvl="7" indent="-3632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926465" algn="l"/>
                <a:tab pos="927100" algn="l"/>
              </a:tabLst>
              <a:defRPr/>
            </a:pPr>
            <a:r>
              <a:rPr lang="en-GB" sz="1400" i="1" dirty="0">
                <a:latin typeface="Arial"/>
                <a:cs typeface="Arial"/>
              </a:rPr>
              <a:t>Organising dedication IG group to review project. </a:t>
            </a:r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369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Words>423</Words>
  <Application>Microsoft Office PowerPoint</Application>
  <PresentationFormat>On-screen Show (16:9)</PresentationFormat>
  <Paragraphs>78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NYHDIF update May 2022 </vt:lpstr>
      <vt:lpstr> </vt:lpstr>
      <vt:lpstr> </vt:lpstr>
      <vt:lpstr>PowerPoint Presentation</vt:lpstr>
      <vt:lpstr>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 Key Messages 04 May 2022.pptx</dc:title>
  <cp:lastModifiedBy>MEAKIN, Susan (NORTHERN LINCOLNSHIRE AND GOOLE NHS FOUNDATION TRUST)</cp:lastModifiedBy>
  <cp:revision>14</cp:revision>
  <dcterms:created xsi:type="dcterms:W3CDTF">2022-05-11T16:28:30Z</dcterms:created>
  <dcterms:modified xsi:type="dcterms:W3CDTF">2022-05-12T19:18:21Z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